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  <p:sldMasterId id="2147483877" r:id="rId2"/>
  </p:sldMasterIdLst>
  <p:sldIdLst>
    <p:sldId id="256" r:id="rId3"/>
    <p:sldId id="259" r:id="rId4"/>
    <p:sldId id="264" r:id="rId5"/>
    <p:sldId id="257" r:id="rId6"/>
    <p:sldId id="258" r:id="rId7"/>
    <p:sldId id="260" r:id="rId8"/>
    <p:sldId id="265" r:id="rId9"/>
    <p:sldId id="261" r:id="rId1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50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Master" Target="slideMasters/slideMaster2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customXml" Target="../customXml/item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7A16C-C096-4A38-AC6A-113849635953}" type="datetimeFigureOut">
              <a:rPr lang="de-DE" smtClean="0"/>
              <a:t>17.01.2019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133B6-DB6A-4A10-8F87-118D253F278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763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7A16C-C096-4A38-AC6A-113849635953}" type="datetimeFigureOut">
              <a:rPr lang="de-DE" smtClean="0"/>
              <a:t>17.01.2019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133B6-DB6A-4A10-8F87-118D253F278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4644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7A16C-C096-4A38-AC6A-113849635953}" type="datetimeFigureOut">
              <a:rPr lang="de-DE" smtClean="0"/>
              <a:t>17.01.2019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133B6-DB6A-4A10-8F87-118D253F278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4853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7A16C-C096-4A38-AC6A-113849635953}" type="datetimeFigureOut">
              <a:rPr lang="de-DE" smtClean="0"/>
              <a:t>17.01.2019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9F9133B6-DB6A-4A10-8F87-118D253F278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1088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7A16C-C096-4A38-AC6A-113849635953}" type="datetimeFigureOut">
              <a:rPr lang="de-DE" smtClean="0"/>
              <a:t>17.01.2019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133B6-DB6A-4A10-8F87-118D253F278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174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7A16C-C096-4A38-AC6A-113849635953}" type="datetimeFigureOut">
              <a:rPr lang="de-DE" smtClean="0"/>
              <a:t>17.01.2019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F9133B6-DB6A-4A10-8F87-118D253F278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6677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7A16C-C096-4A38-AC6A-113849635953}" type="datetimeFigureOut">
              <a:rPr lang="de-DE" smtClean="0"/>
              <a:t>17.01.2019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F9133B6-DB6A-4A10-8F87-118D253F278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0304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7A16C-C096-4A38-AC6A-113849635953}" type="datetimeFigureOut">
              <a:rPr lang="de-DE" smtClean="0"/>
              <a:t>17.01.2019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F9133B6-DB6A-4A10-8F87-118D253F278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7124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7A16C-C096-4A38-AC6A-113849635953}" type="datetimeFigureOut">
              <a:rPr lang="de-DE" smtClean="0"/>
              <a:t>17.01.2019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133B6-DB6A-4A10-8F87-118D253F278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0160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7A16C-C096-4A38-AC6A-113849635953}" type="datetimeFigureOut">
              <a:rPr lang="de-DE" smtClean="0"/>
              <a:t>17.01.2019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133B6-DB6A-4A10-8F87-118D253F278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7236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7A16C-C096-4A38-AC6A-113849635953}" type="datetimeFigureOut">
              <a:rPr lang="de-DE" smtClean="0"/>
              <a:t>17.01.2019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133B6-DB6A-4A10-8F87-118D253F278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6947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7A16C-C096-4A38-AC6A-113849635953}" type="datetimeFigureOut">
              <a:rPr lang="de-DE" smtClean="0"/>
              <a:t>17.01.2019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133B6-DB6A-4A10-8F87-118D253F278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3380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7A16C-C096-4A38-AC6A-113849635953}" type="datetimeFigureOut">
              <a:rPr lang="de-DE" smtClean="0"/>
              <a:t>17.01.2019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F9133B6-DB6A-4A10-8F87-118D253F278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950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7A16C-C096-4A38-AC6A-113849635953}" type="datetimeFigureOut">
              <a:rPr lang="de-DE" smtClean="0"/>
              <a:t>17.01.2019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F9133B6-DB6A-4A10-8F87-118D253F278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7923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7A16C-C096-4A38-AC6A-113849635953}" type="datetimeFigureOut">
              <a:rPr lang="de-DE" smtClean="0"/>
              <a:t>17.01.2019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F9133B6-DB6A-4A10-8F87-118D253F2781}" type="slidenum">
              <a:rPr lang="de-DE" smtClean="0"/>
              <a:t>‹Nr.›</a:t>
            </a:fld>
            <a:endParaRPr lang="de-DE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68992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7A16C-C096-4A38-AC6A-113849635953}" type="datetimeFigureOut">
              <a:rPr lang="de-DE" smtClean="0"/>
              <a:t>17.01.2019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F9133B6-DB6A-4A10-8F87-118D253F278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0672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7A16C-C096-4A38-AC6A-113849635953}" type="datetimeFigureOut">
              <a:rPr lang="de-DE" smtClean="0"/>
              <a:t>17.01.2019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F9133B6-DB6A-4A10-8F87-118D253F2781}" type="slidenum">
              <a:rPr lang="de-DE" smtClean="0"/>
              <a:t>‹Nr.›</a:t>
            </a:fld>
            <a:endParaRPr lang="de-DE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31204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7A16C-C096-4A38-AC6A-113849635953}" type="datetimeFigureOut">
              <a:rPr lang="de-DE" smtClean="0"/>
              <a:t>17.01.2019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F9133B6-DB6A-4A10-8F87-118D253F278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3977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7A16C-C096-4A38-AC6A-113849635953}" type="datetimeFigureOut">
              <a:rPr lang="de-DE" smtClean="0"/>
              <a:t>17.01.2019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133B6-DB6A-4A10-8F87-118D253F278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6556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7A16C-C096-4A38-AC6A-113849635953}" type="datetimeFigureOut">
              <a:rPr lang="de-DE" smtClean="0"/>
              <a:t>17.01.2019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133B6-DB6A-4A10-8F87-118D253F278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8544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7A16C-C096-4A38-AC6A-113849635953}" type="datetimeFigureOut">
              <a:rPr lang="de-DE" smtClean="0"/>
              <a:t>17.01.2019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133B6-DB6A-4A10-8F87-118D253F278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834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7A16C-C096-4A38-AC6A-113849635953}" type="datetimeFigureOut">
              <a:rPr lang="de-DE" smtClean="0"/>
              <a:t>17.01.2019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133B6-DB6A-4A10-8F87-118D253F278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3879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7A16C-C096-4A38-AC6A-113849635953}" type="datetimeFigureOut">
              <a:rPr lang="de-DE" smtClean="0"/>
              <a:t>17.01.2019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133B6-DB6A-4A10-8F87-118D253F2781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382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7A16C-C096-4A38-AC6A-113849635953}" type="datetimeFigureOut">
              <a:rPr lang="de-DE" smtClean="0"/>
              <a:t>17.01.2019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133B6-DB6A-4A10-8F87-118D253F2781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95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7A16C-C096-4A38-AC6A-113849635953}" type="datetimeFigureOut">
              <a:rPr lang="de-DE" smtClean="0"/>
              <a:t>17.01.2019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133B6-DB6A-4A10-8F87-118D253F278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2968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7A16C-C096-4A38-AC6A-113849635953}" type="datetimeFigureOut">
              <a:rPr lang="de-DE" smtClean="0"/>
              <a:t>17.01.2019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133B6-DB6A-4A10-8F87-118D253F278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2625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7A16C-C096-4A38-AC6A-113849635953}" type="datetimeFigureOut">
              <a:rPr lang="de-DE" smtClean="0"/>
              <a:t>17.01.2019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133B6-DB6A-4A10-8F87-118D253F278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0064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587A16C-C096-4A38-AC6A-113849635953}" type="datetimeFigureOut">
              <a:rPr lang="de-DE" smtClean="0"/>
              <a:t>17.01.2019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133B6-DB6A-4A10-8F87-118D253F278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7205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87A16C-C096-4A38-AC6A-113849635953}" type="datetimeFigureOut">
              <a:rPr lang="de-DE" smtClean="0"/>
              <a:t>17.01.2019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9F9133B6-DB6A-4A10-8F87-118D253F278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9593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  <p:sldLayoutId id="2147483889" r:id="rId12"/>
    <p:sldLayoutId id="2147483890" r:id="rId13"/>
    <p:sldLayoutId id="2147483891" r:id="rId14"/>
    <p:sldLayoutId id="2147483892" r:id="rId15"/>
    <p:sldLayoutId id="2147483893" r:id="rId16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5000" r="-5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-609268"/>
            <a:ext cx="9144000" cy="2271813"/>
          </a:xfrm>
        </p:spPr>
        <p:txBody>
          <a:bodyPr>
            <a:normAutofit fontScale="90000"/>
          </a:bodyPr>
          <a:lstStyle/>
          <a:p>
            <a:r>
              <a:rPr lang="de-DE" b="1" dirty="0" smtClean="0">
                <a:cs typeface="Arial" panose="020B0604020202020204" pitchFamily="34" charset="0"/>
              </a:rPr>
              <a:t>Kampagne zu </a:t>
            </a:r>
            <a:r>
              <a:rPr lang="de-DE" b="1" dirty="0" err="1" smtClean="0">
                <a:cs typeface="Arial" panose="020B0604020202020204" pitchFamily="34" charset="0"/>
              </a:rPr>
              <a:t>Babytown</a:t>
            </a:r>
            <a:r>
              <a:rPr lang="de-DE" b="1" dirty="0" smtClean="0">
                <a:cs typeface="Arial" panose="020B0604020202020204" pitchFamily="34" charset="0"/>
              </a:rPr>
              <a:t> im </a:t>
            </a:r>
            <a:br>
              <a:rPr lang="de-DE" b="1" dirty="0" smtClean="0">
                <a:cs typeface="Arial" panose="020B0604020202020204" pitchFamily="34" charset="0"/>
              </a:rPr>
            </a:br>
            <a:r>
              <a:rPr lang="de-DE" b="1" dirty="0" smtClean="0">
                <a:cs typeface="Arial" panose="020B0604020202020204" pitchFamily="34" charset="0"/>
              </a:rPr>
              <a:t>Klinikum Bielefeld</a:t>
            </a:r>
            <a:endParaRPr lang="de-DE" b="1" dirty="0">
              <a:cs typeface="Arial" panose="020B0604020202020204" pitchFamily="34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725880" y="5202238"/>
            <a:ext cx="9144000" cy="1655762"/>
          </a:xfrm>
        </p:spPr>
        <p:txBody>
          <a:bodyPr>
            <a:normAutofit/>
          </a:bodyPr>
          <a:lstStyle/>
          <a:p>
            <a:endParaRPr lang="de-DE" dirty="0" smtClean="0"/>
          </a:p>
          <a:p>
            <a:endParaRPr lang="de-DE" dirty="0" smtClean="0"/>
          </a:p>
          <a:p>
            <a:r>
              <a:rPr lang="de-DE" b="1" dirty="0" smtClean="0"/>
              <a:t>Melissa Williams, Berin Yüsün, </a:t>
            </a:r>
            <a:r>
              <a:rPr lang="de-DE" b="1" dirty="0" err="1" smtClean="0"/>
              <a:t>Dilan</a:t>
            </a:r>
            <a:r>
              <a:rPr lang="de-DE" b="1" dirty="0" smtClean="0"/>
              <a:t> Kalasch, Houda Amiri, </a:t>
            </a:r>
          </a:p>
          <a:p>
            <a:r>
              <a:rPr lang="de-DE" b="1" dirty="0" smtClean="0"/>
              <a:t>Alina Husemann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1116021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8576" y="402220"/>
            <a:ext cx="8534400" cy="1507067"/>
          </a:xfrm>
        </p:spPr>
        <p:txBody>
          <a:bodyPr>
            <a:normAutofit/>
          </a:bodyPr>
          <a:lstStyle/>
          <a:p>
            <a:pPr algn="ctr"/>
            <a:r>
              <a:rPr lang="de-DE" sz="4000" b="1" i="1" u="sng" dirty="0" smtClean="0"/>
              <a:t>Unsere Idee</a:t>
            </a:r>
            <a:endParaRPr lang="de-DE" sz="4000" b="1" i="1" u="sng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9204" y="2051463"/>
            <a:ext cx="8534400" cy="3615267"/>
          </a:xfrm>
        </p:spPr>
        <p:txBody>
          <a:bodyPr>
            <a:normAutofit/>
          </a:bodyPr>
          <a:lstStyle/>
          <a:p>
            <a:r>
              <a:rPr lang="de-DE" sz="2400" dirty="0" smtClean="0">
                <a:solidFill>
                  <a:schemeClr val="tx1"/>
                </a:solidFill>
              </a:rPr>
              <a:t>Printmedium Flyer in mehreren Sprachen</a:t>
            </a:r>
          </a:p>
          <a:p>
            <a:r>
              <a:rPr lang="de-DE" sz="2400" dirty="0" smtClean="0">
                <a:solidFill>
                  <a:schemeClr val="tx1"/>
                </a:solidFill>
              </a:rPr>
              <a:t>Informationen über die Angebote von </a:t>
            </a:r>
            <a:r>
              <a:rPr lang="de-DE" sz="2400" dirty="0" err="1" smtClean="0">
                <a:solidFill>
                  <a:schemeClr val="tx1"/>
                </a:solidFill>
              </a:rPr>
              <a:t>Babytown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endParaRPr lang="de-DE" sz="24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r>
              <a:rPr lang="de-DE" sz="2400" dirty="0" smtClean="0">
                <a:solidFill>
                  <a:schemeClr val="tx1"/>
                </a:solidFill>
              </a:rPr>
              <a:t>Unser </a:t>
            </a:r>
            <a:r>
              <a:rPr lang="de-DE" sz="2400" dirty="0">
                <a:solidFill>
                  <a:schemeClr val="tx1"/>
                </a:solidFill>
              </a:rPr>
              <a:t>Ziel: möglichst </a:t>
            </a:r>
            <a:r>
              <a:rPr lang="de-DE" sz="2400" dirty="0" smtClean="0">
                <a:solidFill>
                  <a:schemeClr val="tx1"/>
                </a:solidFill>
              </a:rPr>
              <a:t>viele Emigrantinnen </a:t>
            </a:r>
            <a:r>
              <a:rPr lang="de-DE" sz="2400" dirty="0">
                <a:solidFill>
                  <a:schemeClr val="tx1"/>
                </a:solidFill>
              </a:rPr>
              <a:t>auf versch. Sprachen </a:t>
            </a:r>
            <a:r>
              <a:rPr lang="de-DE" sz="2400" dirty="0" smtClean="0">
                <a:solidFill>
                  <a:schemeClr val="tx1"/>
                </a:solidFill>
              </a:rPr>
              <a:t>anzusprechen, um ihnen den Zugang zu den Angeboten zu ermöglichen </a:t>
            </a:r>
          </a:p>
          <a:p>
            <a:r>
              <a:rPr lang="de-DE" sz="2400" dirty="0" smtClean="0">
                <a:solidFill>
                  <a:schemeClr val="tx1"/>
                </a:solidFill>
              </a:rPr>
              <a:t>Ausgelegt in: Flüchtlingsunterkünften, </a:t>
            </a:r>
            <a:r>
              <a:rPr lang="de-DE" sz="2400" dirty="0" smtClean="0">
                <a:solidFill>
                  <a:schemeClr val="tx1"/>
                </a:solidFill>
              </a:rPr>
              <a:t>an </a:t>
            </a:r>
            <a:r>
              <a:rPr lang="de-DE" sz="2400" dirty="0" smtClean="0">
                <a:solidFill>
                  <a:schemeClr val="tx1"/>
                </a:solidFill>
              </a:rPr>
              <a:t>Infoständen</a:t>
            </a:r>
            <a:r>
              <a:rPr lang="de-DE" sz="2400" dirty="0" smtClean="0">
                <a:solidFill>
                  <a:schemeClr val="tx1"/>
                </a:solidFill>
              </a:rPr>
              <a:t>, bei Ärzten, bei Beratungsstellen, Frauenhäusern und anderen Institutionen </a:t>
            </a:r>
          </a:p>
        </p:txBody>
      </p:sp>
    </p:spTree>
    <p:extLst>
      <p:ext uri="{BB962C8B-B14F-4D97-AF65-F5344CB8AC3E}">
        <p14:creationId xmlns:p14="http://schemas.microsoft.com/office/powerpoint/2010/main" val="2215661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83176" y="114434"/>
            <a:ext cx="6159757" cy="1422307"/>
          </a:xfrm>
        </p:spPr>
        <p:txBody>
          <a:bodyPr>
            <a:normAutofit/>
          </a:bodyPr>
          <a:lstStyle/>
          <a:p>
            <a:r>
              <a:rPr lang="de-DE" sz="4000" b="1" u="sng" dirty="0" smtClean="0"/>
              <a:t>Planung unserer Kampagne </a:t>
            </a:r>
            <a:endParaRPr lang="de-DE" sz="4000" b="1" u="sng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68878" y="696557"/>
            <a:ext cx="10515600" cy="5455742"/>
          </a:xfrm>
        </p:spPr>
        <p:txBody>
          <a:bodyPr anchor="t"/>
          <a:lstStyle/>
          <a:p>
            <a:pPr marL="0" indent="0">
              <a:buNone/>
            </a:pPr>
            <a:r>
              <a:rPr lang="de-DE" dirty="0" smtClean="0"/>
              <a:t>                              </a:t>
            </a: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055" y="1536741"/>
            <a:ext cx="2978605" cy="4130332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4120737" y="5725020"/>
            <a:ext cx="4263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Interview mit  Dr. Dr. Ute </a:t>
            </a:r>
            <a:r>
              <a:rPr lang="de-DE" dirty="0" err="1"/>
              <a:t>Kelkenberg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32971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78130"/>
            <a:ext cx="8534400" cy="1149267"/>
          </a:xfrm>
        </p:spPr>
        <p:txBody>
          <a:bodyPr>
            <a:normAutofit/>
          </a:bodyPr>
          <a:lstStyle/>
          <a:p>
            <a:pPr algn="ctr"/>
            <a:r>
              <a:rPr lang="de-DE" sz="4000" b="1" i="1" u="sng" dirty="0" smtClean="0"/>
              <a:t>Unser Flyer</a:t>
            </a:r>
            <a:endParaRPr lang="de-DE" sz="4000" b="1" i="1" u="sng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47349" y="1327397"/>
            <a:ext cx="8534400" cy="4285451"/>
          </a:xfrm>
        </p:spPr>
        <p:txBody>
          <a:bodyPr>
            <a:normAutofit/>
          </a:bodyPr>
          <a:lstStyle/>
          <a:p>
            <a:r>
              <a:rPr lang="de-DE" sz="2400" u="sng" dirty="0" smtClean="0">
                <a:solidFill>
                  <a:schemeClr val="tx1"/>
                </a:solidFill>
              </a:rPr>
              <a:t>Inhalt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2400" dirty="0" smtClean="0">
                <a:solidFill>
                  <a:schemeClr val="tx1"/>
                </a:solidFill>
              </a:rPr>
              <a:t>Angebote zur Vor-und Nachsorge </a:t>
            </a:r>
            <a:br>
              <a:rPr lang="de-DE" sz="2400" dirty="0" smtClean="0">
                <a:solidFill>
                  <a:schemeClr val="tx1"/>
                </a:solidFill>
              </a:rPr>
            </a:br>
            <a:r>
              <a:rPr lang="de-DE" sz="2400" dirty="0" smtClean="0">
                <a:solidFill>
                  <a:schemeClr val="tx1"/>
                </a:solidFill>
              </a:rPr>
              <a:t>(z.B. Geburtsplanungsgespräche)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2400" dirty="0" smtClean="0">
                <a:solidFill>
                  <a:schemeClr val="tx1"/>
                </a:solidFill>
              </a:rPr>
              <a:t>Schwangerschaft, Geburt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2400" dirty="0">
                <a:solidFill>
                  <a:schemeClr val="tx1"/>
                </a:solidFill>
              </a:rPr>
              <a:t>Förderung und Beratung zum </a:t>
            </a:r>
            <a:r>
              <a:rPr lang="de-DE" sz="2400" dirty="0" smtClean="0">
                <a:solidFill>
                  <a:schemeClr val="tx1"/>
                </a:solidFill>
              </a:rPr>
              <a:t>Stillen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2400" dirty="0" smtClean="0">
                <a:solidFill>
                  <a:schemeClr val="tx1"/>
                </a:solidFill>
              </a:rPr>
              <a:t>Geburtsvorbereitende Kurse( Akupunktur, Yoga, </a:t>
            </a:r>
            <a:r>
              <a:rPr lang="de-DE" sz="2400" dirty="0" err="1" smtClean="0">
                <a:solidFill>
                  <a:schemeClr val="tx1"/>
                </a:solidFill>
              </a:rPr>
              <a:t>Aquafit</a:t>
            </a:r>
            <a:r>
              <a:rPr lang="de-DE" sz="2400" dirty="0" smtClean="0">
                <a:solidFill>
                  <a:schemeClr val="tx1"/>
                </a:solidFill>
              </a:rPr>
              <a:t>, etc.) und zu Kursen nach der Geburt (Pilates, Babyschwimmen, Babymassage)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2400" dirty="0" smtClean="0">
                <a:solidFill>
                  <a:schemeClr val="tx1"/>
                </a:solidFill>
              </a:rPr>
              <a:t>Kontaktadressen von Ärzten und Hebammen</a:t>
            </a:r>
          </a:p>
          <a:p>
            <a:pPr marL="0" indent="0">
              <a:buNone/>
            </a:pPr>
            <a:endParaRPr lang="de-DE" dirty="0" smtClean="0"/>
          </a:p>
          <a:p>
            <a:pPr>
              <a:buFont typeface="Wingdings" panose="05000000000000000000" pitchFamily="2" charset="2"/>
              <a:buChar char="§"/>
            </a:pPr>
            <a:endParaRPr lang="de-DE" dirty="0" smtClean="0"/>
          </a:p>
          <a:p>
            <a:pPr>
              <a:buFont typeface="Wingdings" panose="05000000000000000000" pitchFamily="2" charset="2"/>
              <a:buChar char="§"/>
            </a:pPr>
            <a:endParaRPr lang="de-DE" dirty="0" smtClean="0"/>
          </a:p>
          <a:p>
            <a:pPr>
              <a:buFont typeface="Wingdings" panose="05000000000000000000" pitchFamily="2" charset="2"/>
              <a:buChar char="§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77044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77978" y="378469"/>
            <a:ext cx="8534400" cy="1507067"/>
          </a:xfrm>
        </p:spPr>
        <p:txBody>
          <a:bodyPr>
            <a:normAutofit/>
          </a:bodyPr>
          <a:lstStyle/>
          <a:p>
            <a:pPr algn="ctr"/>
            <a:r>
              <a:rPr lang="de-DE" sz="4000" b="1" i="1" u="sng" dirty="0" smtClean="0"/>
              <a:t>Warum unsere Idee ? - Vorteile</a:t>
            </a:r>
            <a:r>
              <a:rPr lang="de-DE" b="1" i="1" u="sng" dirty="0" smtClean="0"/>
              <a:t/>
            </a:r>
            <a:br>
              <a:rPr lang="de-DE" b="1" i="1" u="sng" dirty="0" smtClean="0"/>
            </a:br>
            <a:endParaRPr lang="de-DE" b="1" i="1" u="sng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871745" y="1650671"/>
            <a:ext cx="8534400" cy="3728852"/>
          </a:xfrm>
        </p:spPr>
        <p:txBody>
          <a:bodyPr>
            <a:normAutofit/>
          </a:bodyPr>
          <a:lstStyle/>
          <a:p>
            <a:r>
              <a:rPr lang="de-DE" sz="2400" dirty="0" smtClean="0"/>
              <a:t>Kostenlos</a:t>
            </a:r>
          </a:p>
          <a:p>
            <a:r>
              <a:rPr lang="de-DE" sz="2400" dirty="0" smtClean="0"/>
              <a:t>Zugriff soll überall gewährleistet werden</a:t>
            </a:r>
          </a:p>
          <a:p>
            <a:r>
              <a:rPr lang="de-DE" sz="2400" dirty="0" smtClean="0"/>
              <a:t>Gute Realisierbarkeit</a:t>
            </a:r>
          </a:p>
          <a:p>
            <a:r>
              <a:rPr lang="de-DE" sz="2400" dirty="0" smtClean="0"/>
              <a:t>Richtet sich an Frauen untersch. Kulturen; die gleichen Informationen für alle (Keiner wird bevorzugt/ausgeschlossen)</a:t>
            </a:r>
          </a:p>
          <a:p>
            <a:r>
              <a:rPr lang="de-DE" sz="2400" dirty="0" smtClean="0"/>
              <a:t>Der Flyer wird in verschiedenen Sprache produziert: Deutsch, Englisch, Arabisch, Kurdisch, Französisch</a:t>
            </a:r>
          </a:p>
          <a:p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65720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328405" y="125681"/>
            <a:ext cx="8911687" cy="1287483"/>
          </a:xfrm>
        </p:spPr>
        <p:txBody>
          <a:bodyPr>
            <a:normAutofit/>
          </a:bodyPr>
          <a:lstStyle/>
          <a:p>
            <a:pPr algn="ctr"/>
            <a:r>
              <a:rPr lang="de-DE" sz="4000" b="1" i="1" u="sng" dirty="0" smtClean="0"/>
              <a:t>Warum relevant ?</a:t>
            </a:r>
            <a:endParaRPr lang="de-DE" sz="4000" b="1" i="1" u="sng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97918" y="1413164"/>
            <a:ext cx="8915400" cy="5225141"/>
          </a:xfrm>
        </p:spPr>
        <p:txBody>
          <a:bodyPr>
            <a:normAutofit fontScale="25000" lnSpcReduction="20000"/>
          </a:bodyPr>
          <a:lstStyle/>
          <a:p>
            <a:r>
              <a:rPr lang="de-DE" sz="9600" dirty="0" smtClean="0">
                <a:solidFill>
                  <a:schemeClr val="tx1"/>
                </a:solidFill>
              </a:rPr>
              <a:t>Hauptproblem: </a:t>
            </a:r>
            <a:r>
              <a:rPr lang="de-DE" sz="9600" b="1" dirty="0" smtClean="0">
                <a:solidFill>
                  <a:schemeClr val="tx1"/>
                </a:solidFill>
              </a:rPr>
              <a:t>Sprachbarrieren</a:t>
            </a:r>
            <a:r>
              <a:rPr lang="de-DE" sz="9600" dirty="0" smtClean="0">
                <a:solidFill>
                  <a:schemeClr val="tx1"/>
                </a:solidFill>
              </a:rPr>
              <a:t> und untersch. Kulturen (Unterschiede bzgl. der Geburten, untersch. Besonderheiten/ Geburtshilfen )</a:t>
            </a:r>
          </a:p>
          <a:p>
            <a:pPr marL="0" indent="0">
              <a:buNone/>
            </a:pPr>
            <a:r>
              <a:rPr lang="de-DE" sz="9600" dirty="0" smtClean="0">
                <a:solidFill>
                  <a:schemeClr val="tx1"/>
                </a:solidFill>
                <a:sym typeface="Wingdings" panose="05000000000000000000" pitchFamily="2" charset="2"/>
              </a:rPr>
              <a:t>Übersetzung sehr relevant für Aufklärung &amp; Verständnis, k</a:t>
            </a:r>
            <a:r>
              <a:rPr lang="de-DE" sz="9600" dirty="0" smtClean="0">
                <a:solidFill>
                  <a:schemeClr val="tx1"/>
                </a:solidFill>
              </a:rPr>
              <a:t>aum oder gar kein Wissen über deutsche „Geburtskultur“ (Anpassung)</a:t>
            </a:r>
          </a:p>
          <a:p>
            <a:r>
              <a:rPr lang="de-DE" sz="9600" dirty="0" smtClean="0">
                <a:solidFill>
                  <a:schemeClr val="tx1"/>
                </a:solidFill>
              </a:rPr>
              <a:t>Kooperation m. anderen </a:t>
            </a:r>
            <a:r>
              <a:rPr lang="de-DE" sz="9600" dirty="0" err="1" smtClean="0">
                <a:solidFill>
                  <a:schemeClr val="tx1"/>
                </a:solidFill>
              </a:rPr>
              <a:t>Fachabt</a:t>
            </a:r>
            <a:r>
              <a:rPr lang="de-DE" sz="9600" dirty="0" smtClean="0">
                <a:solidFill>
                  <a:schemeClr val="tx1"/>
                </a:solidFill>
              </a:rPr>
              <a:t>. :Innere </a:t>
            </a:r>
            <a:r>
              <a:rPr lang="de-DE" sz="9600" dirty="0" err="1" smtClean="0">
                <a:solidFill>
                  <a:schemeClr val="tx1"/>
                </a:solidFill>
              </a:rPr>
              <a:t>Medizin,Gynäkologie</a:t>
            </a:r>
            <a:r>
              <a:rPr lang="de-DE" sz="9600" dirty="0" smtClean="0">
                <a:solidFill>
                  <a:schemeClr val="tx1"/>
                </a:solidFill>
              </a:rPr>
              <a:t> / </a:t>
            </a:r>
            <a:r>
              <a:rPr lang="de-DE" sz="9600" dirty="0" err="1" smtClean="0">
                <a:solidFill>
                  <a:schemeClr val="tx1"/>
                </a:solidFill>
              </a:rPr>
              <a:t>MammaMia</a:t>
            </a:r>
            <a:r>
              <a:rPr lang="de-DE" sz="9600" dirty="0" smtClean="0">
                <a:solidFill>
                  <a:schemeClr val="tx1"/>
                </a:solidFill>
              </a:rPr>
              <a:t> von </a:t>
            </a:r>
            <a:r>
              <a:rPr lang="de-DE" sz="9600" dirty="0" err="1" smtClean="0">
                <a:solidFill>
                  <a:schemeClr val="tx1"/>
                </a:solidFill>
              </a:rPr>
              <a:t>ProFamilia</a:t>
            </a:r>
            <a:r>
              <a:rPr lang="de-DE" sz="9600" dirty="0" smtClean="0">
                <a:solidFill>
                  <a:schemeClr val="tx1"/>
                </a:solidFill>
              </a:rPr>
              <a:t> für Schwangere unter 18 J.</a:t>
            </a:r>
          </a:p>
          <a:p>
            <a:r>
              <a:rPr lang="de-DE" sz="9600" dirty="0" smtClean="0">
                <a:solidFill>
                  <a:schemeClr val="tx1"/>
                </a:solidFill>
              </a:rPr>
              <a:t>Möglichkeit anonymer Geburt (bei ungewollter Schwangerschaft)</a:t>
            </a:r>
          </a:p>
          <a:p>
            <a:r>
              <a:rPr lang="de-DE" sz="9600" dirty="0" smtClean="0">
                <a:solidFill>
                  <a:schemeClr val="tx1"/>
                </a:solidFill>
              </a:rPr>
              <a:t>Betreuung v. Risikoschwangerschaften </a:t>
            </a:r>
            <a:r>
              <a:rPr lang="de-DE" sz="9600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u. a. Geburtsplanungsgespräche </a:t>
            </a:r>
            <a:endParaRPr lang="de-DE" sz="96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r>
              <a:rPr lang="de-DE" sz="9600" dirty="0" smtClean="0">
                <a:solidFill>
                  <a:schemeClr val="tx1"/>
                </a:solidFill>
                <a:sym typeface="Wingdings" panose="05000000000000000000" pitchFamily="2" charset="2"/>
              </a:rPr>
              <a:t>Was fehlt?: Integration der Migranten, Dolmetscher</a:t>
            </a:r>
            <a:endParaRPr lang="de-DE" sz="9600" dirty="0" smtClean="0">
              <a:solidFill>
                <a:schemeClr val="tx1"/>
              </a:solidFill>
            </a:endParaRPr>
          </a:p>
          <a:p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3873438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5" b="49932"/>
          <a:stretch/>
        </p:blipFill>
        <p:spPr>
          <a:xfrm>
            <a:off x="905068" y="114841"/>
            <a:ext cx="9647853" cy="6743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240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69" t="51565" r="569" b="-51565"/>
          <a:stretch/>
        </p:blipFill>
        <p:spPr>
          <a:xfrm>
            <a:off x="1233277" y="214604"/>
            <a:ext cx="9814166" cy="136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192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etzen">
  <a:themeElements>
    <a:clrScheme name="Fetzen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Fetze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etze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7AFB36C23A4D5468E5E91DAC73C314A" ma:contentTypeVersion="5" ma:contentTypeDescription="Ein neues Dokument erstellen." ma:contentTypeScope="" ma:versionID="c59ee8e008593af6485748a8ac4bc15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211e6a0a9f53a186970962c8ac4bd77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displayName="Titel"/>
        <xsd:element ref="dc:subject" minOccurs="0" maxOccurs="1"/>
        <xsd:element ref="dc:description" minOccurs="0" maxOccurs="1" ma:index="5" ma:displayName="Bemerkungen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3CCF01D-FD54-45F2-B137-D2471B2A4B57}"/>
</file>

<file path=customXml/itemProps2.xml><?xml version="1.0" encoding="utf-8"?>
<ds:datastoreItem xmlns:ds="http://schemas.openxmlformats.org/officeDocument/2006/customXml" ds:itemID="{2DCDA7CC-EB48-4A4C-B0FC-CBD15AF553FF}"/>
</file>

<file path=customXml/itemProps3.xml><?xml version="1.0" encoding="utf-8"?>
<ds:datastoreItem xmlns:ds="http://schemas.openxmlformats.org/officeDocument/2006/customXml" ds:itemID="{FD829B16-BCD7-4EE4-A7FC-5D667C9E9CFB}"/>
</file>

<file path=docProps/app.xml><?xml version="1.0" encoding="utf-8"?>
<Properties xmlns="http://schemas.openxmlformats.org/officeDocument/2006/extended-properties" xmlns:vt="http://schemas.openxmlformats.org/officeDocument/2006/docPropsVTypes">
  <Template>TM02900722[[fn=Ion Sitzungssaal]]</Template>
  <TotalTime>0</TotalTime>
  <Words>228</Words>
  <Application>Microsoft Office PowerPoint</Application>
  <PresentationFormat>Breitbild</PresentationFormat>
  <Paragraphs>35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8</vt:i4>
      </vt:variant>
    </vt:vector>
  </HeadingPairs>
  <TitlesOfParts>
    <vt:vector size="17" baseType="lpstr">
      <vt:lpstr>Arial</vt:lpstr>
      <vt:lpstr>Calibri</vt:lpstr>
      <vt:lpstr>Calibri Light</vt:lpstr>
      <vt:lpstr>Century Gothic</vt:lpstr>
      <vt:lpstr>Wingdings</vt:lpstr>
      <vt:lpstr>Wingdings 2</vt:lpstr>
      <vt:lpstr>Wingdings 3</vt:lpstr>
      <vt:lpstr>HDOfficeLightV0</vt:lpstr>
      <vt:lpstr>Fetzen</vt:lpstr>
      <vt:lpstr>Kampagne zu Babytown im  Klinikum Bielefeld</vt:lpstr>
      <vt:lpstr>Unsere Idee</vt:lpstr>
      <vt:lpstr>Planung unserer Kampagne </vt:lpstr>
      <vt:lpstr>Unser Flyer</vt:lpstr>
      <vt:lpstr>Warum unsere Idee ? - Vorteile </vt:lpstr>
      <vt:lpstr>Warum relevant ?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Yüsün, Berin</dc:creator>
  <cp:lastModifiedBy>Yüsün, Berin</cp:lastModifiedBy>
  <cp:revision>22</cp:revision>
  <dcterms:created xsi:type="dcterms:W3CDTF">2019-01-16T13:27:31Z</dcterms:created>
  <dcterms:modified xsi:type="dcterms:W3CDTF">2019-01-17T14:16:01Z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0x01010067AFB36C23A4D5468E5E91DAC73C314A</vt:lpwstr>
  </property>
</Properties>
</file>